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7721c77b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7721c77b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770aede7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770aede7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7721c77b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7721c77b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7721c77b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37721c77b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7721c77b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7721c77b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7721c77b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7721c77b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65b659c0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365b659c0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65b659c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65b659c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365b659c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365b659c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365b659c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365b659c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365b659c0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365b659c0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365b659c0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365b659c0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770aede73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770aede73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7721c77b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7721c77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7721c77b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37721c77b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770aede7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3770aede7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ucmerced.maps.arcgis.com/home/item.html?id=738e2d35001d4268a8404033a76d989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hub.arcgis.com/content/mcagov::merced-county-base-map-layers-public/about" TargetMode="External"/><Relationship Id="rId4" Type="http://schemas.openxmlformats.org/officeDocument/2006/relationships/hyperlink" Target="https://ucmerced.maps.arcgis.com/home/item.html?id=738e2d35001d4268a8404033a76d989b" TargetMode="External"/><Relationship Id="rId5" Type="http://schemas.openxmlformats.org/officeDocument/2006/relationships/hyperlink" Target="https://mercedcounty.maps.arcgis.com/apps/webappviewer/index.html?id=31a7197f80cc4c729c0c559ca08150a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hub.arcgis.com/content/mcagov::merced-county-base-map-layers-public/abou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mercedcounty.maps.arcgis.com/apps/webappviewer/index.html?id=31a7197f80cc4c729c0c559ca08150a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39625" y="5012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100">
                <a:latin typeface="Times New Roman"/>
                <a:ea typeface="Times New Roman"/>
                <a:cs typeface="Times New Roman"/>
                <a:sym typeface="Times New Roman"/>
              </a:rPr>
              <a:t>ENGR 180 Summer DataFest Presentation</a:t>
            </a:r>
            <a:endParaRPr b="1" sz="2100">
              <a:latin typeface="Times New Roman"/>
              <a:ea typeface="Times New Roman"/>
              <a:cs typeface="Times New Roman"/>
              <a:sym typeface="Times New Roman"/>
            </a:endParaRPr>
          </a:p>
          <a:p>
            <a:pPr indent="457200" lvl="0" marL="457200" rtl="0" algn="l">
              <a:spcBef>
                <a:spcPts val="0"/>
              </a:spcBef>
              <a:spcAft>
                <a:spcPts val="0"/>
              </a:spcAft>
              <a:buNone/>
            </a:pPr>
            <a:r>
              <a:rPr b="1" lang="en" sz="2100">
                <a:latin typeface="Times New Roman"/>
                <a:ea typeface="Times New Roman"/>
                <a:cs typeface="Times New Roman"/>
                <a:sym typeface="Times New Roman"/>
              </a:rPr>
              <a:t>National Crime Index of 2022 within Merced County </a:t>
            </a:r>
            <a:endParaRPr b="1" sz="2100">
              <a:latin typeface="Times New Roman"/>
              <a:ea typeface="Times New Roman"/>
              <a:cs typeface="Times New Roman"/>
              <a:sym typeface="Times New Roman"/>
            </a:endParaRPr>
          </a:p>
        </p:txBody>
      </p:sp>
      <p:sp>
        <p:nvSpPr>
          <p:cNvPr id="55" name="Google Shape;55;p13"/>
          <p:cNvSpPr txBox="1"/>
          <p:nvPr>
            <p:ph idx="1" type="subTitle"/>
          </p:nvPr>
        </p:nvSpPr>
        <p:spPr>
          <a:xfrm>
            <a:off x="311700" y="842725"/>
            <a:ext cx="8520600" cy="544200"/>
          </a:xfrm>
          <a:prstGeom prst="rect">
            <a:avLst/>
          </a:prstGeom>
        </p:spPr>
        <p:txBody>
          <a:bodyPr anchorCtr="0" anchor="t" bIns="91425" lIns="91425" spcFirstLastPara="1" rIns="91425" wrap="square" tIns="91425">
            <a:normAutofit fontScale="25000" lnSpcReduction="10000"/>
          </a:bodyPr>
          <a:lstStyle/>
          <a:p>
            <a:pPr indent="0" lvl="0" marL="0" rtl="0" algn="ctr">
              <a:lnSpc>
                <a:spcPct val="80000"/>
              </a:lnSpc>
              <a:spcBef>
                <a:spcPts val="0"/>
              </a:spcBef>
              <a:spcAft>
                <a:spcPts val="0"/>
              </a:spcAft>
              <a:buNone/>
            </a:pPr>
            <a:r>
              <a:rPr i="1" lang="en" sz="2600">
                <a:solidFill>
                  <a:srgbClr val="000000"/>
                </a:solidFill>
              </a:rPr>
              <a:t>Group 5</a:t>
            </a:r>
            <a:endParaRPr i="1" sz="2600">
              <a:solidFill>
                <a:srgbClr val="000000"/>
              </a:solidFill>
            </a:endParaRPr>
          </a:p>
          <a:p>
            <a:pPr indent="0" lvl="0" marL="0" rtl="0" algn="ctr">
              <a:lnSpc>
                <a:spcPct val="80000"/>
              </a:lnSpc>
              <a:spcBef>
                <a:spcPts val="0"/>
              </a:spcBef>
              <a:spcAft>
                <a:spcPts val="0"/>
              </a:spcAft>
              <a:buNone/>
            </a:pPr>
            <a:r>
              <a:t/>
            </a:r>
            <a:endParaRPr i="1" sz="2600">
              <a:solidFill>
                <a:srgbClr val="000000"/>
              </a:solidFill>
            </a:endParaRPr>
          </a:p>
          <a:p>
            <a:pPr indent="0" lvl="0" marL="0" rtl="0" algn="ctr">
              <a:lnSpc>
                <a:spcPct val="80000"/>
              </a:lnSpc>
              <a:spcBef>
                <a:spcPts val="0"/>
              </a:spcBef>
              <a:spcAft>
                <a:spcPts val="0"/>
              </a:spcAft>
              <a:buNone/>
            </a:pPr>
            <a:r>
              <a:rPr i="1" lang="en" sz="2600">
                <a:solidFill>
                  <a:srgbClr val="000000"/>
                </a:solidFill>
              </a:rPr>
              <a:t>Professor: Madeline Brown </a:t>
            </a:r>
            <a:endParaRPr i="1" sz="2600">
              <a:solidFill>
                <a:srgbClr val="000000"/>
              </a:solidFill>
            </a:endParaRPr>
          </a:p>
          <a:p>
            <a:pPr indent="0" lvl="0" marL="0" rtl="0" algn="ctr">
              <a:lnSpc>
                <a:spcPct val="80000"/>
              </a:lnSpc>
              <a:spcBef>
                <a:spcPts val="0"/>
              </a:spcBef>
              <a:spcAft>
                <a:spcPts val="0"/>
              </a:spcAft>
              <a:buNone/>
            </a:pPr>
            <a:r>
              <a:t/>
            </a:r>
            <a:endParaRPr i="1" sz="2600">
              <a:solidFill>
                <a:srgbClr val="000000"/>
              </a:solidFill>
            </a:endParaRPr>
          </a:p>
          <a:p>
            <a:pPr indent="0" lvl="0" marL="0" rtl="0" algn="ctr">
              <a:lnSpc>
                <a:spcPct val="80000"/>
              </a:lnSpc>
              <a:spcBef>
                <a:spcPts val="0"/>
              </a:spcBef>
              <a:spcAft>
                <a:spcPts val="0"/>
              </a:spcAft>
              <a:buNone/>
            </a:pPr>
            <a:r>
              <a:rPr i="1" lang="en" sz="2600">
                <a:solidFill>
                  <a:srgbClr val="000000"/>
                </a:solidFill>
              </a:rPr>
              <a:t>Date: May 25, 2022 </a:t>
            </a:r>
            <a:endParaRPr i="1" sz="2600">
              <a:solidFill>
                <a:srgbClr val="000000"/>
              </a:solidFill>
            </a:endParaRPr>
          </a:p>
        </p:txBody>
      </p:sp>
      <p:pic>
        <p:nvPicPr>
          <p:cNvPr id="56" name="Google Shape;56;p13"/>
          <p:cNvPicPr preferRelativeResize="0"/>
          <p:nvPr/>
        </p:nvPicPr>
        <p:blipFill>
          <a:blip r:embed="rId3">
            <a:alphaModFix/>
          </a:blip>
          <a:stretch>
            <a:fillRect/>
          </a:stretch>
        </p:blipFill>
        <p:spPr>
          <a:xfrm>
            <a:off x="826002" y="1784727"/>
            <a:ext cx="2479100" cy="2353601"/>
          </a:xfrm>
          <a:prstGeom prst="rect">
            <a:avLst/>
          </a:prstGeom>
          <a:noFill/>
          <a:ln>
            <a:noFill/>
          </a:ln>
        </p:spPr>
      </p:pic>
      <p:sp>
        <p:nvSpPr>
          <p:cNvPr id="57" name="Google Shape;57;p13"/>
          <p:cNvSpPr txBox="1"/>
          <p:nvPr/>
        </p:nvSpPr>
        <p:spPr>
          <a:xfrm>
            <a:off x="1010888" y="4181125"/>
            <a:ext cx="210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Andrew Lara-Kane</a:t>
            </a:r>
            <a:endParaRPr b="1"/>
          </a:p>
          <a:p>
            <a:pPr indent="0" lvl="0" marL="0" rtl="0" algn="ctr">
              <a:spcBef>
                <a:spcPts val="0"/>
              </a:spcBef>
              <a:spcAft>
                <a:spcPts val="0"/>
              </a:spcAft>
              <a:buNone/>
            </a:pPr>
            <a:r>
              <a:rPr lang="en"/>
              <a:t>5th Year CSE Major</a:t>
            </a:r>
            <a:endParaRPr/>
          </a:p>
        </p:txBody>
      </p:sp>
      <p:pic>
        <p:nvPicPr>
          <p:cNvPr id="58" name="Google Shape;58;p13"/>
          <p:cNvPicPr preferRelativeResize="0"/>
          <p:nvPr/>
        </p:nvPicPr>
        <p:blipFill>
          <a:blip r:embed="rId4">
            <a:alphaModFix/>
          </a:blip>
          <a:stretch>
            <a:fillRect/>
          </a:stretch>
        </p:blipFill>
        <p:spPr>
          <a:xfrm>
            <a:off x="5783826" y="1558375"/>
            <a:ext cx="2155525" cy="2462376"/>
          </a:xfrm>
          <a:prstGeom prst="rect">
            <a:avLst/>
          </a:prstGeom>
          <a:noFill/>
          <a:ln>
            <a:noFill/>
          </a:ln>
        </p:spPr>
      </p:pic>
      <p:sp>
        <p:nvSpPr>
          <p:cNvPr id="59" name="Google Shape;59;p13"/>
          <p:cNvSpPr txBox="1"/>
          <p:nvPr/>
        </p:nvSpPr>
        <p:spPr>
          <a:xfrm>
            <a:off x="5840675" y="4138325"/>
            <a:ext cx="2155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Hao Dinh Mai </a:t>
            </a:r>
            <a:endParaRPr b="1"/>
          </a:p>
          <a:p>
            <a:pPr indent="0" lvl="0" marL="0" rtl="0" algn="l">
              <a:spcBef>
                <a:spcPts val="0"/>
              </a:spcBef>
              <a:spcAft>
                <a:spcPts val="0"/>
              </a:spcAft>
              <a:buNone/>
            </a:pPr>
            <a:r>
              <a:rPr lang="en" sz="1300"/>
              <a:t>Fourth year Computer S</a:t>
            </a:r>
            <a:r>
              <a:rPr lang="en" sz="1300"/>
              <a:t>cience</a:t>
            </a:r>
            <a:r>
              <a:rPr lang="en" sz="1300"/>
              <a:t> major </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2"/>
          <p:cNvPicPr preferRelativeResize="0"/>
          <p:nvPr/>
        </p:nvPicPr>
        <p:blipFill>
          <a:blip r:embed="rId3">
            <a:alphaModFix/>
          </a:blip>
          <a:stretch>
            <a:fillRect/>
          </a:stretch>
        </p:blipFill>
        <p:spPr>
          <a:xfrm>
            <a:off x="152400" y="152400"/>
            <a:ext cx="8183927" cy="492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Importing Crime index file </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employ </a:t>
            </a:r>
            <a:r>
              <a:rPr lang="en"/>
              <a:t>Arcgis</a:t>
            </a:r>
            <a:r>
              <a:rPr lang="en"/>
              <a:t> online to the find a recent crime index of the united stated within the year of 2022: </a:t>
            </a:r>
            <a:endParaRPr/>
          </a:p>
          <a:p>
            <a:pPr indent="0" lvl="0" marL="0" rtl="0" algn="l">
              <a:spcBef>
                <a:spcPts val="1200"/>
              </a:spcBef>
              <a:spcAft>
                <a:spcPts val="0"/>
              </a:spcAft>
              <a:buNone/>
            </a:pPr>
            <a:r>
              <a:rPr lang="en" u="sng">
                <a:solidFill>
                  <a:schemeClr val="hlink"/>
                </a:solidFill>
                <a:hlinkClick r:id="rId3"/>
              </a:rPr>
              <a:t>https://ucmerced.maps.arcgis.com/home/item.html?id=738e2d35001d4268a8404033a76d989b</a:t>
            </a:r>
            <a:endParaRPr/>
          </a:p>
          <a:p>
            <a:pPr indent="-342900" lvl="0" marL="457200" rtl="0" algn="l">
              <a:spcBef>
                <a:spcPts val="1200"/>
              </a:spcBef>
              <a:spcAft>
                <a:spcPts val="0"/>
              </a:spcAft>
              <a:buSzPts val="1800"/>
              <a:buChar char="●"/>
            </a:pPr>
            <a:r>
              <a:rPr lang="en"/>
              <a:t>The objective is to use the clip operation to seclude the crime that occurs within Merced</a:t>
            </a:r>
            <a:r>
              <a:rPr lang="en"/>
              <a:t>; we shall use clip spatial analysis to clip merced parcel data from the crime index. Deleting the crime index layer afterwards will display only the crime within the desire vicinity. </a:t>
            </a: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lin ang="5400012" scaled="0"/>
        </a:gradFill>
      </p:bgPr>
    </p:bg>
    <p:spTree>
      <p:nvGrpSpPr>
        <p:cNvPr id="124" name="Shape 124"/>
        <p:cNvGrpSpPr/>
        <p:nvPr/>
      </p:nvGrpSpPr>
      <p:grpSpPr>
        <a:xfrm>
          <a:off x="0" y="0"/>
          <a:ext cx="0" cy="0"/>
          <a:chOff x="0" y="0"/>
          <a:chExt cx="0" cy="0"/>
        </a:xfrm>
      </p:grpSpPr>
      <p:pic>
        <p:nvPicPr>
          <p:cNvPr id="125" name="Google Shape;125;p24"/>
          <p:cNvPicPr preferRelativeResize="0"/>
          <p:nvPr/>
        </p:nvPicPr>
        <p:blipFill>
          <a:blip r:embed="rId3">
            <a:alphaModFix/>
          </a:blip>
          <a:stretch>
            <a:fillRect/>
          </a:stretch>
        </p:blipFill>
        <p:spPr>
          <a:xfrm>
            <a:off x="195700" y="152400"/>
            <a:ext cx="5703199"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Clipped Operation Performed</a:t>
            </a:r>
            <a:endParaRPr/>
          </a:p>
        </p:txBody>
      </p:sp>
      <p:pic>
        <p:nvPicPr>
          <p:cNvPr id="131" name="Google Shape;131;p25"/>
          <p:cNvPicPr preferRelativeResize="0"/>
          <p:nvPr/>
        </p:nvPicPr>
        <p:blipFill>
          <a:blip r:embed="rId3">
            <a:alphaModFix/>
          </a:blip>
          <a:stretch>
            <a:fillRect/>
          </a:stretch>
        </p:blipFill>
        <p:spPr>
          <a:xfrm>
            <a:off x="201925" y="1152476"/>
            <a:ext cx="8148826" cy="3759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FF"/>
        </a:solidFill>
      </p:bgPr>
    </p:bg>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Buffering </a:t>
            </a:r>
            <a:endParaRPr/>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last step is to buffer the location of the map to better identify the location in which crimes or clusters of crimes has occur within the city and what </a:t>
            </a:r>
            <a:r>
              <a:rPr lang="en"/>
              <a:t>vicinity</a:t>
            </a:r>
            <a:r>
              <a:rPr lang="en"/>
              <a:t> it is close by. This is done by employing the buffering </a:t>
            </a:r>
            <a:r>
              <a:rPr lang="en"/>
              <a:t>spatial</a:t>
            </a:r>
            <a:r>
              <a:rPr lang="en"/>
              <a:t> analysis tool and selecting the clipped layer output from the </a:t>
            </a:r>
            <a:r>
              <a:rPr lang="en"/>
              <a:t>previous</a:t>
            </a:r>
            <a:r>
              <a:rPr lang="en"/>
              <a:t> step and buffering the </a:t>
            </a:r>
            <a:r>
              <a:rPr lang="en"/>
              <a:t>location</a:t>
            </a:r>
            <a:r>
              <a:rPr lang="en"/>
              <a:t> of crime to 2 kilometer radius.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41" name="Shape 141"/>
        <p:cNvGrpSpPr/>
        <p:nvPr/>
      </p:nvGrpSpPr>
      <p:grpSpPr>
        <a:xfrm>
          <a:off x="0" y="0"/>
          <a:ext cx="0" cy="0"/>
          <a:chOff x="0" y="0"/>
          <a:chExt cx="0" cy="0"/>
        </a:xfrm>
      </p:grpSpPr>
      <p:pic>
        <p:nvPicPr>
          <p:cNvPr id="142" name="Google Shape;142;p27"/>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48" name="Google Shape;14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conclusion, the importance of learning the frequency and types of crimes being committed in your own town is more important than we think. We all take the safety we have for granted, and that can lead to some unfortunate events that could negatively impact us for a long time or even the rest of our lives. Knowing about these things, even just keeping it as a little bit of knowledge that you don’t directly act on, can really help your daily life. Not only could it help with personal lives, but law enforcement could use it to keep tabs on certain hotspots and maybe stop the crimes before they are even committed.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54" name="Google Shape;15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https://hub.arcgis.com/content/mcagov::merced-county-base-map-layers-public/about</a:t>
            </a:r>
            <a:endParaRPr/>
          </a:p>
          <a:p>
            <a:pPr indent="-342900" lvl="0" marL="457200" rtl="0" algn="l">
              <a:spcBef>
                <a:spcPts val="0"/>
              </a:spcBef>
              <a:spcAft>
                <a:spcPts val="0"/>
              </a:spcAft>
              <a:buSzPts val="1800"/>
              <a:buChar char="●"/>
            </a:pPr>
            <a:r>
              <a:rPr lang="en" u="sng">
                <a:solidFill>
                  <a:schemeClr val="accent5"/>
                </a:solidFill>
                <a:hlinkClick r:id="rId4">
                  <a:extLst>
                    <a:ext uri="{A12FA001-AC4F-418D-AE19-62706E023703}">
                      <ahyp:hlinkClr val="tx"/>
                    </a:ext>
                  </a:extLst>
                </a:hlinkClick>
              </a:rPr>
              <a:t>https://ucmerced.maps.arcgis.com/home/item.html?id=738e2d35001d4268a8404033a76d989b</a:t>
            </a:r>
            <a:endParaRPr/>
          </a:p>
          <a:p>
            <a:pPr indent="-342900" lvl="0" marL="457200" rtl="0" algn="l">
              <a:spcBef>
                <a:spcPts val="0"/>
              </a:spcBef>
              <a:spcAft>
                <a:spcPts val="0"/>
              </a:spcAft>
              <a:buSzPts val="1800"/>
              <a:buChar char="●"/>
            </a:pPr>
            <a:r>
              <a:rPr lang="en" u="sng">
                <a:solidFill>
                  <a:schemeClr val="hlink"/>
                </a:solidFill>
                <a:hlinkClick r:id="rId5"/>
              </a:rPr>
              <a:t>https://mercedcounty.maps.arcgis.com/apps/webappviewer/index.html?id=31a7197f80cc4c729c0c559ca08150a5</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Data Are We Using, and Why Is It Interesting To Us?</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data we use in our map is the US Crime Index for 2022, placing it over the Merced county area to see what kinds of crime are associated with what area. This includes personal, motor, property, and robbery levels of crime. The data is interesting to us because any person can be a victim of these sorts of crime. Knowing what kinds of crime are popular to what areas is good to know when you’re planning a trip so you can stay as safe as possible. It is also important for education, since everyone goes in with the </a:t>
            </a:r>
            <a:r>
              <a:rPr lang="en"/>
              <a:t>mindset</a:t>
            </a:r>
            <a:r>
              <a:rPr lang="en"/>
              <a:t>, “It’ll never happen to me!”. Understanding how many </a:t>
            </a:r>
            <a:r>
              <a:rPr lang="en"/>
              <a:t>different kinds of crime are committed just this year alone in the area can be an eye-opener for safety.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Description</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Merced County and Interstate Lines:</a:t>
            </a:r>
            <a:endParaRPr/>
          </a:p>
          <a:p>
            <a:pPr indent="0" lvl="0" marL="457200" rtl="0" algn="l">
              <a:spcBef>
                <a:spcPts val="1200"/>
              </a:spcBef>
              <a:spcAft>
                <a:spcPts val="0"/>
              </a:spcAft>
              <a:buNone/>
            </a:pPr>
            <a:r>
              <a:rPr lang="en"/>
              <a:t>Outline of the county to focus in on local areas, instead of a broad and undefined area. Specific streets, buildings, and highway names/numbers are included for a better understanding of the location of some of these crimes.</a:t>
            </a:r>
            <a:endParaRPr/>
          </a:p>
          <a:p>
            <a:pPr indent="-342900" lvl="0" marL="457200" rtl="0" algn="l">
              <a:spcBef>
                <a:spcPts val="1200"/>
              </a:spcBef>
              <a:spcAft>
                <a:spcPts val="0"/>
              </a:spcAft>
              <a:buSzPts val="1800"/>
              <a:buChar char="-"/>
            </a:pPr>
            <a:r>
              <a:rPr lang="en"/>
              <a:t>US Crime Index 2022:</a:t>
            </a:r>
            <a:endParaRPr/>
          </a:p>
          <a:p>
            <a:pPr indent="0" lvl="0" marL="457200" rtl="0" algn="l">
              <a:spcBef>
                <a:spcPts val="1200"/>
              </a:spcBef>
              <a:spcAft>
                <a:spcPts val="1200"/>
              </a:spcAft>
              <a:buNone/>
            </a:pPr>
            <a:r>
              <a:rPr lang="en"/>
              <a:t>Color-coded dots are placed in specific areas to signify which crime was committed in that specific location. Teal is for </a:t>
            </a:r>
            <a:r>
              <a:rPr lang="en"/>
              <a:t>property crime</a:t>
            </a:r>
            <a:r>
              <a:rPr lang="en"/>
              <a:t>, yellow is for personal crime, red is for vehicle theft, and black is for robbery. We also placed a dissolved buffer so it can be more easily identified, since the map covers quite a large area.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Geovisualization</a:t>
            </a:r>
            <a:endParaRPr/>
          </a:p>
        </p:txBody>
      </p:sp>
      <p:sp>
        <p:nvSpPr>
          <p:cNvPr id="77" name="Google Shape;77;p16"/>
          <p:cNvSpPr txBox="1"/>
          <p:nvPr>
            <p:ph idx="1" type="body"/>
          </p:nvPr>
        </p:nvSpPr>
        <p:spPr>
          <a:xfrm>
            <a:off x="311700" y="572700"/>
            <a:ext cx="5017200" cy="443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is the full map. It is quite zoomed out and not very discernable at first glance. This is where the buffers come in to assist. Since we are covering a really large area, to view it all at once, it helps to have an indicator as to the general area of these crimes. However, it only gives a very basic view and it only scratches the surface of what we are showing here.</a:t>
            </a:r>
            <a:br>
              <a:rPr lang="en"/>
            </a:br>
            <a:br>
              <a:rPr lang="en"/>
            </a:br>
            <a:r>
              <a:rPr lang="en"/>
              <a:t>We will go over a focused, zoomed in version which gives a lot more detail.</a:t>
            </a:r>
            <a:endParaRPr/>
          </a:p>
        </p:txBody>
      </p:sp>
      <p:pic>
        <p:nvPicPr>
          <p:cNvPr id="78" name="Google Shape;78;p16"/>
          <p:cNvPicPr preferRelativeResize="0"/>
          <p:nvPr/>
        </p:nvPicPr>
        <p:blipFill>
          <a:blip r:embed="rId3">
            <a:alphaModFix/>
          </a:blip>
          <a:stretch>
            <a:fillRect/>
          </a:stretch>
        </p:blipFill>
        <p:spPr>
          <a:xfrm>
            <a:off x="5389126" y="0"/>
            <a:ext cx="364710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0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Geovisualization 2</a:t>
            </a:r>
            <a:endParaRPr/>
          </a:p>
        </p:txBody>
      </p:sp>
      <p:sp>
        <p:nvSpPr>
          <p:cNvPr id="84" name="Google Shape;84;p17"/>
          <p:cNvSpPr txBox="1"/>
          <p:nvPr>
            <p:ph idx="1" type="body"/>
          </p:nvPr>
        </p:nvSpPr>
        <p:spPr>
          <a:xfrm>
            <a:off x="4572000" y="612875"/>
            <a:ext cx="4260300" cy="426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a way more zoomed in picture of downtown Merced, we can see the exact different kinds of crime that are being committed, and on what streets exactly. This is helpful when you want to understand the </a:t>
            </a:r>
            <a:r>
              <a:rPr lang="en"/>
              <a:t>most common offenses, so you can bring or not bring anything necessary to avoid being a target.</a:t>
            </a:r>
            <a:br>
              <a:rPr lang="en"/>
            </a:br>
            <a:br>
              <a:rPr lang="en"/>
            </a:br>
            <a:r>
              <a:rPr lang="en"/>
              <a:t>The buffers, while they do assist in a full view of the map, don’t help a lot here but do give a sense of the range that these crimes are committed in.</a:t>
            </a:r>
            <a:endParaRPr/>
          </a:p>
        </p:txBody>
      </p:sp>
      <p:pic>
        <p:nvPicPr>
          <p:cNvPr id="85" name="Google Shape;85;p17"/>
          <p:cNvPicPr preferRelativeResize="0"/>
          <p:nvPr/>
        </p:nvPicPr>
        <p:blipFill>
          <a:blip r:embed="rId3">
            <a:alphaModFix/>
          </a:blip>
          <a:stretch>
            <a:fillRect/>
          </a:stretch>
        </p:blipFill>
        <p:spPr>
          <a:xfrm>
            <a:off x="152400" y="1365575"/>
            <a:ext cx="4267200" cy="3446585"/>
          </a:xfrm>
          <a:prstGeom prst="rect">
            <a:avLst/>
          </a:prstGeom>
          <a:noFill/>
          <a:ln>
            <a:noFill/>
          </a:ln>
        </p:spPr>
      </p:pic>
      <p:sp>
        <p:nvSpPr>
          <p:cNvPr id="86" name="Google Shape;86;p17"/>
          <p:cNvSpPr txBox="1"/>
          <p:nvPr/>
        </p:nvSpPr>
        <p:spPr>
          <a:xfrm>
            <a:off x="272225" y="565175"/>
            <a:ext cx="2422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Here is UC Merced, outside of the zone! The closest crime is a property-based crime at one of the houses on Lake Road.</a:t>
            </a:r>
            <a:endParaRPr sz="1000"/>
          </a:p>
        </p:txBody>
      </p:sp>
      <p:cxnSp>
        <p:nvCxnSpPr>
          <p:cNvPr id="87" name="Google Shape;87;p17"/>
          <p:cNvCxnSpPr/>
          <p:nvPr/>
        </p:nvCxnSpPr>
        <p:spPr>
          <a:xfrm>
            <a:off x="2443050" y="949300"/>
            <a:ext cx="516600" cy="57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Integration </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scour Arcgis online resource to gather the data need to project the the </a:t>
            </a:r>
            <a:r>
              <a:rPr lang="en"/>
              <a:t>desired</a:t>
            </a:r>
            <a:r>
              <a:rPr lang="en"/>
              <a:t> outcome. </a:t>
            </a:r>
            <a:endParaRPr/>
          </a:p>
          <a:p>
            <a:pPr indent="-342900" lvl="0" marL="457200" rtl="0" algn="l">
              <a:spcBef>
                <a:spcPts val="1200"/>
              </a:spcBef>
              <a:spcAft>
                <a:spcPts val="0"/>
              </a:spcAft>
              <a:buSzPts val="1800"/>
              <a:buAutoNum type="alphaUcPeriod"/>
            </a:pPr>
            <a:r>
              <a:rPr lang="en"/>
              <a:t>We first look for a layer map of merced county with </a:t>
            </a:r>
            <a:r>
              <a:rPr lang="en"/>
              <a:t>various</a:t>
            </a:r>
            <a:r>
              <a:rPr lang="en"/>
              <a:t> components such as street names, </a:t>
            </a:r>
            <a:r>
              <a:rPr lang="en"/>
              <a:t>highways, and zones of operation ergo commercial, agriculture or development sections of the town. </a:t>
            </a:r>
            <a:endParaRPr/>
          </a:p>
          <a:p>
            <a:pPr indent="-342900" lvl="0" marL="457200" rtl="0" algn="l">
              <a:spcBef>
                <a:spcPts val="0"/>
              </a:spcBef>
              <a:spcAft>
                <a:spcPts val="0"/>
              </a:spcAft>
              <a:buSzPts val="1800"/>
              <a:buChar char="●"/>
            </a:pPr>
            <a:r>
              <a:rPr lang="en"/>
              <a:t>We decided to choose this particular base map of Merced: </a:t>
            </a:r>
            <a:endParaRPr/>
          </a:p>
          <a:p>
            <a:pPr indent="0" lvl="0" marL="0" rtl="0" algn="l">
              <a:spcBef>
                <a:spcPts val="1200"/>
              </a:spcBef>
              <a:spcAft>
                <a:spcPts val="1200"/>
              </a:spcAft>
              <a:buNone/>
            </a:pPr>
            <a:r>
              <a:rPr lang="en" u="sng">
                <a:solidFill>
                  <a:schemeClr val="hlink"/>
                </a:solidFill>
                <a:hlinkClick r:id="rId3"/>
              </a:rPr>
              <a:t>https://hub.arcgis.com/content/mcagov::merced-county-base-map-layers-public/about</a:t>
            </a: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152400" y="152400"/>
            <a:ext cx="5775324"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a:off x="152400" y="152400"/>
            <a:ext cx="2024891"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a:t>
            </a:r>
            <a:r>
              <a:rPr lang="en"/>
              <a:t>ntegration continued…</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also searched for a parcel data for the city of Merced</a:t>
            </a:r>
            <a:r>
              <a:rPr lang="en"/>
              <a:t> for the scenario of which we want to measure the distance in which the crime occurs with reference to the zone within the county, we shall use the metadata from the parcel data to perform such calculation. </a:t>
            </a:r>
            <a:endParaRPr/>
          </a:p>
          <a:p>
            <a:pPr indent="0" lvl="0" marL="0" rtl="0" algn="l">
              <a:spcBef>
                <a:spcPts val="1200"/>
              </a:spcBef>
              <a:spcAft>
                <a:spcPts val="0"/>
              </a:spcAft>
              <a:buNone/>
            </a:pPr>
            <a:r>
              <a:rPr lang="en" sz="1100" u="sng">
                <a:solidFill>
                  <a:schemeClr val="hlink"/>
                </a:solidFill>
                <a:hlinkClick r:id="rId3"/>
              </a:rPr>
              <a:t>Merced County General Plan Designation Map (arcgis.com)</a:t>
            </a:r>
            <a:endParaRPr/>
          </a:p>
          <a:p>
            <a:pPr indent="0" lvl="0" marL="0" rtl="0" algn="l">
              <a:spcBef>
                <a:spcPts val="1200"/>
              </a:spcBef>
              <a:spcAft>
                <a:spcPts val="1200"/>
              </a:spcAft>
              <a:buNone/>
            </a:pPr>
            <a:r>
              <a:rPr lang="en"/>
              <a:t>B. As we integrate the parcel data, we will project the parcel to the base map - in this instance the projection method will be “1984 web mercator auxiliary sphere”. The purpose is to match the resolution for accurate data measurement and projection; this will lower error percentage.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